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6"/>
  </p:notesMasterIdLst>
  <p:sldIdLst>
    <p:sldId id="256" r:id="rId5"/>
  </p:sldIdLst>
  <p:sldSz cx="38015863" cy="213836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6023"/>
    <a:srgbClr val="FFC6F5"/>
    <a:srgbClr val="FF9FF0"/>
    <a:srgbClr val="FFE4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C6289A-4B55-4100-ABD2-6FB4E7BF4D76}" v="4" dt="2023-05-03T14:55:58.1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7" autoAdjust="0"/>
    <p:restoredTop sz="96240"/>
  </p:normalViewPr>
  <p:slideViewPr>
    <p:cSldViewPr snapToGrid="0" snapToObjects="1">
      <p:cViewPr varScale="1">
        <p:scale>
          <a:sx n="35" d="100"/>
          <a:sy n="35" d="100"/>
        </p:scale>
        <p:origin x="4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8718D9-4E84-E544-B248-C5B038521A87}" type="datetimeFigureOut">
              <a:rPr lang="en-GB" smtClean="0"/>
              <a:t>03/05/2023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03AC2C-D3AA-E343-8AB0-434CC58B6B5F}" type="slidenum">
              <a:rPr lang="en-GB" smtClean="0"/>
              <a:t>‹#›</a:t>
            </a:fld>
            <a:endParaRPr lang="en-GB"/>
          </a:p>
        </p:txBody>
      </p:sp>
    </p:spTree>
    <p:extLst>
      <p:ext uri="{BB962C8B-B14F-4D97-AF65-F5344CB8AC3E}">
        <p14:creationId xmlns:p14="http://schemas.microsoft.com/office/powerpoint/2010/main" val="1073412028"/>
      </p:ext>
    </p:extLst>
  </p:cSld>
  <p:clrMap bg1="lt1" tx1="dk1" bg2="lt2" tx2="dk2" accent1="accent1" accent2="accent2" accent3="accent3" accent4="accent4" accent5="accent5" accent6="accent6" hlink="hlink" folHlink="folHlink"/>
  <p:notesStyle>
    <a:lvl1pPr marL="0" algn="l" defTabSz="2432944" rtl="0" eaLnBrk="1" latinLnBrk="0" hangingPunct="1">
      <a:defRPr sz="3193" kern="1200">
        <a:solidFill>
          <a:schemeClr val="tx1"/>
        </a:solidFill>
        <a:latin typeface="+mn-lt"/>
        <a:ea typeface="+mn-ea"/>
        <a:cs typeface="+mn-cs"/>
      </a:defRPr>
    </a:lvl1pPr>
    <a:lvl2pPr marL="1216472" algn="l" defTabSz="2432944" rtl="0" eaLnBrk="1" latinLnBrk="0" hangingPunct="1">
      <a:defRPr sz="3193" kern="1200">
        <a:solidFill>
          <a:schemeClr val="tx1"/>
        </a:solidFill>
        <a:latin typeface="+mn-lt"/>
        <a:ea typeface="+mn-ea"/>
        <a:cs typeface="+mn-cs"/>
      </a:defRPr>
    </a:lvl2pPr>
    <a:lvl3pPr marL="2432944" algn="l" defTabSz="2432944" rtl="0" eaLnBrk="1" latinLnBrk="0" hangingPunct="1">
      <a:defRPr sz="3193" kern="1200">
        <a:solidFill>
          <a:schemeClr val="tx1"/>
        </a:solidFill>
        <a:latin typeface="+mn-lt"/>
        <a:ea typeface="+mn-ea"/>
        <a:cs typeface="+mn-cs"/>
      </a:defRPr>
    </a:lvl3pPr>
    <a:lvl4pPr marL="3649416" algn="l" defTabSz="2432944" rtl="0" eaLnBrk="1" latinLnBrk="0" hangingPunct="1">
      <a:defRPr sz="3193" kern="1200">
        <a:solidFill>
          <a:schemeClr val="tx1"/>
        </a:solidFill>
        <a:latin typeface="+mn-lt"/>
        <a:ea typeface="+mn-ea"/>
        <a:cs typeface="+mn-cs"/>
      </a:defRPr>
    </a:lvl4pPr>
    <a:lvl5pPr marL="4865888" algn="l" defTabSz="2432944" rtl="0" eaLnBrk="1" latinLnBrk="0" hangingPunct="1">
      <a:defRPr sz="3193" kern="1200">
        <a:solidFill>
          <a:schemeClr val="tx1"/>
        </a:solidFill>
        <a:latin typeface="+mn-lt"/>
        <a:ea typeface="+mn-ea"/>
        <a:cs typeface="+mn-cs"/>
      </a:defRPr>
    </a:lvl5pPr>
    <a:lvl6pPr marL="6082360" algn="l" defTabSz="2432944" rtl="0" eaLnBrk="1" latinLnBrk="0" hangingPunct="1">
      <a:defRPr sz="3193" kern="1200">
        <a:solidFill>
          <a:schemeClr val="tx1"/>
        </a:solidFill>
        <a:latin typeface="+mn-lt"/>
        <a:ea typeface="+mn-ea"/>
        <a:cs typeface="+mn-cs"/>
      </a:defRPr>
    </a:lvl6pPr>
    <a:lvl7pPr marL="7298832" algn="l" defTabSz="2432944" rtl="0" eaLnBrk="1" latinLnBrk="0" hangingPunct="1">
      <a:defRPr sz="3193" kern="1200">
        <a:solidFill>
          <a:schemeClr val="tx1"/>
        </a:solidFill>
        <a:latin typeface="+mn-lt"/>
        <a:ea typeface="+mn-ea"/>
        <a:cs typeface="+mn-cs"/>
      </a:defRPr>
    </a:lvl7pPr>
    <a:lvl8pPr marL="8515304" algn="l" defTabSz="2432944" rtl="0" eaLnBrk="1" latinLnBrk="0" hangingPunct="1">
      <a:defRPr sz="3193" kern="1200">
        <a:solidFill>
          <a:schemeClr val="tx1"/>
        </a:solidFill>
        <a:latin typeface="+mn-lt"/>
        <a:ea typeface="+mn-ea"/>
        <a:cs typeface="+mn-cs"/>
      </a:defRPr>
    </a:lvl8pPr>
    <a:lvl9pPr marL="9731776" algn="l" defTabSz="2432944" rtl="0" eaLnBrk="1" latinLnBrk="0" hangingPunct="1">
      <a:defRPr sz="319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51983" y="3499590"/>
            <a:ext cx="28511897" cy="7444669"/>
          </a:xfrm>
        </p:spPr>
        <p:txBody>
          <a:bodyPr anchor="b"/>
          <a:lstStyle>
            <a:lvl1pPr algn="ctr">
              <a:defRPr sz="18709"/>
            </a:lvl1pPr>
          </a:lstStyle>
          <a:p>
            <a:r>
              <a:rPr lang="en-US"/>
              <a:t>Click to edit Master title style</a:t>
            </a:r>
            <a:endParaRPr lang="en-US" dirty="0"/>
          </a:p>
        </p:txBody>
      </p:sp>
      <p:sp>
        <p:nvSpPr>
          <p:cNvPr id="3" name="Subtitle 2"/>
          <p:cNvSpPr>
            <a:spLocks noGrp="1"/>
          </p:cNvSpPr>
          <p:nvPr>
            <p:ph type="subTitle" idx="1"/>
          </p:nvPr>
        </p:nvSpPr>
        <p:spPr>
          <a:xfrm>
            <a:off x="4751983" y="11231355"/>
            <a:ext cx="28511897" cy="5162758"/>
          </a:xfrm>
        </p:spPr>
        <p:txBody>
          <a:bodyPr/>
          <a:lstStyle>
            <a:lvl1pPr marL="0" indent="0" algn="ctr">
              <a:buNone/>
              <a:defRPr sz="7483"/>
            </a:lvl1pPr>
            <a:lvl2pPr marL="1425595" indent="0" algn="ctr">
              <a:buNone/>
              <a:defRPr sz="6236"/>
            </a:lvl2pPr>
            <a:lvl3pPr marL="2851191" indent="0" algn="ctr">
              <a:buNone/>
              <a:defRPr sz="5613"/>
            </a:lvl3pPr>
            <a:lvl4pPr marL="4276786" indent="0" algn="ctr">
              <a:buNone/>
              <a:defRPr sz="4989"/>
            </a:lvl4pPr>
            <a:lvl5pPr marL="5702381" indent="0" algn="ctr">
              <a:buNone/>
              <a:defRPr sz="4989"/>
            </a:lvl5pPr>
            <a:lvl6pPr marL="7127977" indent="0" algn="ctr">
              <a:buNone/>
              <a:defRPr sz="4989"/>
            </a:lvl6pPr>
            <a:lvl7pPr marL="8553572" indent="0" algn="ctr">
              <a:buNone/>
              <a:defRPr sz="4989"/>
            </a:lvl7pPr>
            <a:lvl8pPr marL="9979167" indent="0" algn="ctr">
              <a:buNone/>
              <a:defRPr sz="4989"/>
            </a:lvl8pPr>
            <a:lvl9pPr marL="11404763" indent="0" algn="ctr">
              <a:buNone/>
              <a:defRPr sz="498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300DF9-EB42-F84D-9D71-C088FC5AB0D8}"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655D55-5071-EE40-9587-9114013158AE}" type="slidenum">
              <a:rPr lang="en-GB" smtClean="0"/>
              <a:t>‹#›</a:t>
            </a:fld>
            <a:endParaRPr lang="en-GB"/>
          </a:p>
        </p:txBody>
      </p:sp>
    </p:spTree>
    <p:extLst>
      <p:ext uri="{BB962C8B-B14F-4D97-AF65-F5344CB8AC3E}">
        <p14:creationId xmlns:p14="http://schemas.microsoft.com/office/powerpoint/2010/main" val="154831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300DF9-EB42-F84D-9D71-C088FC5AB0D8}"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655D55-5071-EE40-9587-9114013158AE}" type="slidenum">
              <a:rPr lang="en-GB" smtClean="0"/>
              <a:t>‹#›</a:t>
            </a:fld>
            <a:endParaRPr lang="en-GB"/>
          </a:p>
        </p:txBody>
      </p:sp>
    </p:spTree>
    <p:extLst>
      <p:ext uri="{BB962C8B-B14F-4D97-AF65-F5344CB8AC3E}">
        <p14:creationId xmlns:p14="http://schemas.microsoft.com/office/powerpoint/2010/main" val="1883887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205102" y="1138480"/>
            <a:ext cx="8197170" cy="1812163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613591" y="1138480"/>
            <a:ext cx="24116313" cy="181216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300DF9-EB42-F84D-9D71-C088FC5AB0D8}"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655D55-5071-EE40-9587-9114013158AE}" type="slidenum">
              <a:rPr lang="en-GB" smtClean="0"/>
              <a:t>‹#›</a:t>
            </a:fld>
            <a:endParaRPr lang="en-GB"/>
          </a:p>
        </p:txBody>
      </p:sp>
    </p:spTree>
    <p:extLst>
      <p:ext uri="{BB962C8B-B14F-4D97-AF65-F5344CB8AC3E}">
        <p14:creationId xmlns:p14="http://schemas.microsoft.com/office/powerpoint/2010/main" val="557348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300DF9-EB42-F84D-9D71-C088FC5AB0D8}"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655D55-5071-EE40-9587-9114013158AE}" type="slidenum">
              <a:rPr lang="en-GB" smtClean="0"/>
              <a:t>‹#›</a:t>
            </a:fld>
            <a:endParaRPr lang="en-GB"/>
          </a:p>
        </p:txBody>
      </p:sp>
    </p:spTree>
    <p:extLst>
      <p:ext uri="{BB962C8B-B14F-4D97-AF65-F5344CB8AC3E}">
        <p14:creationId xmlns:p14="http://schemas.microsoft.com/office/powerpoint/2010/main" val="3177856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93791" y="5331060"/>
            <a:ext cx="32788682" cy="8894992"/>
          </a:xfrm>
        </p:spPr>
        <p:txBody>
          <a:bodyPr anchor="b"/>
          <a:lstStyle>
            <a:lvl1pPr>
              <a:defRPr sz="18709"/>
            </a:lvl1pPr>
          </a:lstStyle>
          <a:p>
            <a:r>
              <a:rPr lang="en-US"/>
              <a:t>Click to edit Master title style</a:t>
            </a:r>
            <a:endParaRPr lang="en-US" dirty="0"/>
          </a:p>
        </p:txBody>
      </p:sp>
      <p:sp>
        <p:nvSpPr>
          <p:cNvPr id="3" name="Text Placeholder 2"/>
          <p:cNvSpPr>
            <a:spLocks noGrp="1"/>
          </p:cNvSpPr>
          <p:nvPr>
            <p:ph type="body" idx="1"/>
          </p:nvPr>
        </p:nvSpPr>
        <p:spPr>
          <a:xfrm>
            <a:off x="2593791" y="14310202"/>
            <a:ext cx="32788682" cy="4677666"/>
          </a:xfrm>
        </p:spPr>
        <p:txBody>
          <a:bodyPr/>
          <a:lstStyle>
            <a:lvl1pPr marL="0" indent="0">
              <a:buNone/>
              <a:defRPr sz="7483">
                <a:solidFill>
                  <a:schemeClr val="tx1">
                    <a:tint val="75000"/>
                  </a:schemeClr>
                </a:solidFill>
              </a:defRPr>
            </a:lvl1pPr>
            <a:lvl2pPr marL="1425595" indent="0">
              <a:buNone/>
              <a:defRPr sz="6236">
                <a:solidFill>
                  <a:schemeClr val="tx1">
                    <a:tint val="75000"/>
                  </a:schemeClr>
                </a:solidFill>
              </a:defRPr>
            </a:lvl2pPr>
            <a:lvl3pPr marL="2851191" indent="0">
              <a:buNone/>
              <a:defRPr sz="5613">
                <a:solidFill>
                  <a:schemeClr val="tx1">
                    <a:tint val="75000"/>
                  </a:schemeClr>
                </a:solidFill>
              </a:defRPr>
            </a:lvl3pPr>
            <a:lvl4pPr marL="4276786" indent="0">
              <a:buNone/>
              <a:defRPr sz="4989">
                <a:solidFill>
                  <a:schemeClr val="tx1">
                    <a:tint val="75000"/>
                  </a:schemeClr>
                </a:solidFill>
              </a:defRPr>
            </a:lvl4pPr>
            <a:lvl5pPr marL="5702381" indent="0">
              <a:buNone/>
              <a:defRPr sz="4989">
                <a:solidFill>
                  <a:schemeClr val="tx1">
                    <a:tint val="75000"/>
                  </a:schemeClr>
                </a:solidFill>
              </a:defRPr>
            </a:lvl5pPr>
            <a:lvl6pPr marL="7127977" indent="0">
              <a:buNone/>
              <a:defRPr sz="4989">
                <a:solidFill>
                  <a:schemeClr val="tx1">
                    <a:tint val="75000"/>
                  </a:schemeClr>
                </a:solidFill>
              </a:defRPr>
            </a:lvl6pPr>
            <a:lvl7pPr marL="8553572" indent="0">
              <a:buNone/>
              <a:defRPr sz="4989">
                <a:solidFill>
                  <a:schemeClr val="tx1">
                    <a:tint val="75000"/>
                  </a:schemeClr>
                </a:solidFill>
              </a:defRPr>
            </a:lvl7pPr>
            <a:lvl8pPr marL="9979167" indent="0">
              <a:buNone/>
              <a:defRPr sz="4989">
                <a:solidFill>
                  <a:schemeClr val="tx1">
                    <a:tint val="75000"/>
                  </a:schemeClr>
                </a:solidFill>
              </a:defRPr>
            </a:lvl8pPr>
            <a:lvl9pPr marL="11404763" indent="0">
              <a:buNone/>
              <a:defRPr sz="49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300DF9-EB42-F84D-9D71-C088FC5AB0D8}"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655D55-5071-EE40-9587-9114013158AE}" type="slidenum">
              <a:rPr lang="en-GB" smtClean="0"/>
              <a:t>‹#›</a:t>
            </a:fld>
            <a:endParaRPr lang="en-GB"/>
          </a:p>
        </p:txBody>
      </p:sp>
    </p:spTree>
    <p:extLst>
      <p:ext uri="{BB962C8B-B14F-4D97-AF65-F5344CB8AC3E}">
        <p14:creationId xmlns:p14="http://schemas.microsoft.com/office/powerpoint/2010/main" val="198676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613590" y="5692400"/>
            <a:ext cx="16156742" cy="13567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9245531" y="5692400"/>
            <a:ext cx="16156742" cy="13567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300DF9-EB42-F84D-9D71-C088FC5AB0D8}" type="datetimeFigureOut">
              <a:rPr lang="en-GB" smtClean="0"/>
              <a:t>03/05/2023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655D55-5071-EE40-9587-9114013158AE}" type="slidenum">
              <a:rPr lang="en-GB" smtClean="0"/>
              <a:t>‹#›</a:t>
            </a:fld>
            <a:endParaRPr lang="en-GB"/>
          </a:p>
        </p:txBody>
      </p:sp>
    </p:spTree>
    <p:extLst>
      <p:ext uri="{BB962C8B-B14F-4D97-AF65-F5344CB8AC3E}">
        <p14:creationId xmlns:p14="http://schemas.microsoft.com/office/powerpoint/2010/main" val="2813154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18542" y="1138482"/>
            <a:ext cx="32788682" cy="413317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18544" y="5241960"/>
            <a:ext cx="16082490"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n-US"/>
              <a:t>Click to edit Master text styles</a:t>
            </a:r>
          </a:p>
        </p:txBody>
      </p:sp>
      <p:sp>
        <p:nvSpPr>
          <p:cNvPr id="4" name="Content Placeholder 3"/>
          <p:cNvSpPr>
            <a:spLocks noGrp="1"/>
          </p:cNvSpPr>
          <p:nvPr>
            <p:ph sz="half" idx="2"/>
          </p:nvPr>
        </p:nvSpPr>
        <p:spPr>
          <a:xfrm>
            <a:off x="2618544" y="7810963"/>
            <a:ext cx="16082490" cy="11488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9245531" y="5241960"/>
            <a:ext cx="16161693"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n-US"/>
              <a:t>Click to edit Master text styles</a:t>
            </a:r>
          </a:p>
        </p:txBody>
      </p:sp>
      <p:sp>
        <p:nvSpPr>
          <p:cNvPr id="6" name="Content Placeholder 5"/>
          <p:cNvSpPr>
            <a:spLocks noGrp="1"/>
          </p:cNvSpPr>
          <p:nvPr>
            <p:ph sz="quarter" idx="4"/>
          </p:nvPr>
        </p:nvSpPr>
        <p:spPr>
          <a:xfrm>
            <a:off x="19245531" y="7810963"/>
            <a:ext cx="16161693" cy="11488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300DF9-EB42-F84D-9D71-C088FC5AB0D8}" type="datetimeFigureOut">
              <a:rPr lang="en-GB" smtClean="0"/>
              <a:t>03/05/2023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1655D55-5071-EE40-9587-9114013158AE}" type="slidenum">
              <a:rPr lang="en-GB" smtClean="0"/>
              <a:t>‹#›</a:t>
            </a:fld>
            <a:endParaRPr lang="en-GB"/>
          </a:p>
        </p:txBody>
      </p:sp>
    </p:spTree>
    <p:extLst>
      <p:ext uri="{BB962C8B-B14F-4D97-AF65-F5344CB8AC3E}">
        <p14:creationId xmlns:p14="http://schemas.microsoft.com/office/powerpoint/2010/main" val="299769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300DF9-EB42-F84D-9D71-C088FC5AB0D8}"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1655D55-5071-EE40-9587-9114013158AE}" type="slidenum">
              <a:rPr lang="en-GB" smtClean="0"/>
              <a:t>‹#›</a:t>
            </a:fld>
            <a:endParaRPr lang="en-GB"/>
          </a:p>
        </p:txBody>
      </p:sp>
    </p:spTree>
    <p:extLst>
      <p:ext uri="{BB962C8B-B14F-4D97-AF65-F5344CB8AC3E}">
        <p14:creationId xmlns:p14="http://schemas.microsoft.com/office/powerpoint/2010/main" val="928247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300DF9-EB42-F84D-9D71-C088FC5AB0D8}" type="datetimeFigureOut">
              <a:rPr lang="en-GB" smtClean="0"/>
              <a:t>03/05/2023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1655D55-5071-EE40-9587-9114013158AE}" type="slidenum">
              <a:rPr lang="en-GB" smtClean="0"/>
              <a:t>‹#›</a:t>
            </a:fld>
            <a:endParaRPr lang="en-GB"/>
          </a:p>
        </p:txBody>
      </p:sp>
    </p:spTree>
    <p:extLst>
      <p:ext uri="{BB962C8B-B14F-4D97-AF65-F5344CB8AC3E}">
        <p14:creationId xmlns:p14="http://schemas.microsoft.com/office/powerpoint/2010/main" val="1393040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18544" y="1425575"/>
            <a:ext cx="12261104" cy="4989513"/>
          </a:xfrm>
        </p:spPr>
        <p:txBody>
          <a:bodyPr anchor="b"/>
          <a:lstStyle>
            <a:lvl1pPr>
              <a:defRPr sz="9978"/>
            </a:lvl1pPr>
          </a:lstStyle>
          <a:p>
            <a:r>
              <a:rPr lang="en-US"/>
              <a:t>Click to edit Master title style</a:t>
            </a:r>
            <a:endParaRPr lang="en-US" dirty="0"/>
          </a:p>
        </p:txBody>
      </p:sp>
      <p:sp>
        <p:nvSpPr>
          <p:cNvPr id="3" name="Content Placeholder 2"/>
          <p:cNvSpPr>
            <a:spLocks noGrp="1"/>
          </p:cNvSpPr>
          <p:nvPr>
            <p:ph idx="1"/>
          </p:nvPr>
        </p:nvSpPr>
        <p:spPr>
          <a:xfrm>
            <a:off x="16161693" y="3078847"/>
            <a:ext cx="19245531" cy="15196234"/>
          </a:xfrm>
        </p:spPr>
        <p:txBody>
          <a:bodyPr/>
          <a:lstStyle>
            <a:lvl1pPr>
              <a:defRPr sz="9978"/>
            </a:lvl1pPr>
            <a:lvl2pPr>
              <a:defRPr sz="8731"/>
            </a:lvl2pPr>
            <a:lvl3pPr>
              <a:defRPr sz="7483"/>
            </a:lvl3pPr>
            <a:lvl4pPr>
              <a:defRPr sz="6236"/>
            </a:lvl4pPr>
            <a:lvl5pPr>
              <a:defRPr sz="6236"/>
            </a:lvl5pPr>
            <a:lvl6pPr>
              <a:defRPr sz="6236"/>
            </a:lvl6pPr>
            <a:lvl7pPr>
              <a:defRPr sz="6236"/>
            </a:lvl7pPr>
            <a:lvl8pPr>
              <a:defRPr sz="6236"/>
            </a:lvl8pPr>
            <a:lvl9pPr>
              <a:defRPr sz="62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618544" y="6415088"/>
            <a:ext cx="1226110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en-US"/>
              <a:t>Click to edit Master text styles</a:t>
            </a:r>
          </a:p>
        </p:txBody>
      </p:sp>
      <p:sp>
        <p:nvSpPr>
          <p:cNvPr id="5" name="Date Placeholder 4"/>
          <p:cNvSpPr>
            <a:spLocks noGrp="1"/>
          </p:cNvSpPr>
          <p:nvPr>
            <p:ph type="dt" sz="half" idx="10"/>
          </p:nvPr>
        </p:nvSpPr>
        <p:spPr/>
        <p:txBody>
          <a:bodyPr/>
          <a:lstStyle/>
          <a:p>
            <a:fld id="{66300DF9-EB42-F84D-9D71-C088FC5AB0D8}" type="datetimeFigureOut">
              <a:rPr lang="en-GB" smtClean="0"/>
              <a:t>03/05/2023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655D55-5071-EE40-9587-9114013158AE}" type="slidenum">
              <a:rPr lang="en-GB" smtClean="0"/>
              <a:t>‹#›</a:t>
            </a:fld>
            <a:endParaRPr lang="en-GB"/>
          </a:p>
        </p:txBody>
      </p:sp>
    </p:spTree>
    <p:extLst>
      <p:ext uri="{BB962C8B-B14F-4D97-AF65-F5344CB8AC3E}">
        <p14:creationId xmlns:p14="http://schemas.microsoft.com/office/powerpoint/2010/main" val="3430532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18544" y="1425575"/>
            <a:ext cx="12261104" cy="4989513"/>
          </a:xfrm>
        </p:spPr>
        <p:txBody>
          <a:bodyPr anchor="b"/>
          <a:lstStyle>
            <a:lvl1pPr>
              <a:defRPr sz="9978"/>
            </a:lvl1pPr>
          </a:lstStyle>
          <a:p>
            <a:r>
              <a:rPr lang="en-US"/>
              <a:t>Click to edit Master title style</a:t>
            </a:r>
            <a:endParaRPr lang="en-US" dirty="0"/>
          </a:p>
        </p:txBody>
      </p:sp>
      <p:sp>
        <p:nvSpPr>
          <p:cNvPr id="3" name="Picture Placeholder 2"/>
          <p:cNvSpPr>
            <a:spLocks noGrp="1" noChangeAspect="1"/>
          </p:cNvSpPr>
          <p:nvPr>
            <p:ph type="pic" idx="1"/>
          </p:nvPr>
        </p:nvSpPr>
        <p:spPr>
          <a:xfrm>
            <a:off x="16161693" y="3078847"/>
            <a:ext cx="19245531" cy="15196234"/>
          </a:xfrm>
        </p:spPr>
        <p:txBody>
          <a:bodyPr anchor="t"/>
          <a:lstStyle>
            <a:lvl1pPr marL="0" indent="0">
              <a:buNone/>
              <a:defRPr sz="9978"/>
            </a:lvl1pPr>
            <a:lvl2pPr marL="1425595" indent="0">
              <a:buNone/>
              <a:defRPr sz="8731"/>
            </a:lvl2pPr>
            <a:lvl3pPr marL="2851191" indent="0">
              <a:buNone/>
              <a:defRPr sz="7483"/>
            </a:lvl3pPr>
            <a:lvl4pPr marL="4276786" indent="0">
              <a:buNone/>
              <a:defRPr sz="6236"/>
            </a:lvl4pPr>
            <a:lvl5pPr marL="5702381" indent="0">
              <a:buNone/>
              <a:defRPr sz="6236"/>
            </a:lvl5pPr>
            <a:lvl6pPr marL="7127977" indent="0">
              <a:buNone/>
              <a:defRPr sz="6236"/>
            </a:lvl6pPr>
            <a:lvl7pPr marL="8553572" indent="0">
              <a:buNone/>
              <a:defRPr sz="6236"/>
            </a:lvl7pPr>
            <a:lvl8pPr marL="9979167" indent="0">
              <a:buNone/>
              <a:defRPr sz="6236"/>
            </a:lvl8pPr>
            <a:lvl9pPr marL="11404763" indent="0">
              <a:buNone/>
              <a:defRPr sz="6236"/>
            </a:lvl9pPr>
          </a:lstStyle>
          <a:p>
            <a:r>
              <a:rPr lang="en-US"/>
              <a:t>Click icon to add picture</a:t>
            </a:r>
            <a:endParaRPr lang="en-US" dirty="0"/>
          </a:p>
        </p:txBody>
      </p:sp>
      <p:sp>
        <p:nvSpPr>
          <p:cNvPr id="4" name="Text Placeholder 3"/>
          <p:cNvSpPr>
            <a:spLocks noGrp="1"/>
          </p:cNvSpPr>
          <p:nvPr>
            <p:ph type="body" sz="half" idx="2"/>
          </p:nvPr>
        </p:nvSpPr>
        <p:spPr>
          <a:xfrm>
            <a:off x="2618544" y="6415088"/>
            <a:ext cx="1226110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en-US"/>
              <a:t>Click to edit Master text styles</a:t>
            </a:r>
          </a:p>
        </p:txBody>
      </p:sp>
      <p:sp>
        <p:nvSpPr>
          <p:cNvPr id="5" name="Date Placeholder 4"/>
          <p:cNvSpPr>
            <a:spLocks noGrp="1"/>
          </p:cNvSpPr>
          <p:nvPr>
            <p:ph type="dt" sz="half" idx="10"/>
          </p:nvPr>
        </p:nvSpPr>
        <p:spPr/>
        <p:txBody>
          <a:bodyPr/>
          <a:lstStyle/>
          <a:p>
            <a:fld id="{66300DF9-EB42-F84D-9D71-C088FC5AB0D8}" type="datetimeFigureOut">
              <a:rPr lang="en-GB" smtClean="0"/>
              <a:t>03/05/2023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655D55-5071-EE40-9587-9114013158AE}" type="slidenum">
              <a:rPr lang="en-GB" smtClean="0"/>
              <a:t>‹#›</a:t>
            </a:fld>
            <a:endParaRPr lang="en-GB"/>
          </a:p>
        </p:txBody>
      </p:sp>
    </p:spTree>
    <p:extLst>
      <p:ext uri="{BB962C8B-B14F-4D97-AF65-F5344CB8AC3E}">
        <p14:creationId xmlns:p14="http://schemas.microsoft.com/office/powerpoint/2010/main" val="2936678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13591" y="1138482"/>
            <a:ext cx="32788682" cy="41331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613591" y="5692400"/>
            <a:ext cx="32788682" cy="13567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13591" y="19819454"/>
            <a:ext cx="8553569" cy="1138480"/>
          </a:xfrm>
          <a:prstGeom prst="rect">
            <a:avLst/>
          </a:prstGeom>
        </p:spPr>
        <p:txBody>
          <a:bodyPr vert="horz" lIns="91440" tIns="45720" rIns="91440" bIns="45720" rtlCol="0" anchor="ctr"/>
          <a:lstStyle>
            <a:lvl1pPr algn="l">
              <a:defRPr sz="3742">
                <a:solidFill>
                  <a:schemeClr val="tx1">
                    <a:tint val="75000"/>
                  </a:schemeClr>
                </a:solidFill>
              </a:defRPr>
            </a:lvl1pPr>
          </a:lstStyle>
          <a:p>
            <a:fld id="{66300DF9-EB42-F84D-9D71-C088FC5AB0D8}" type="datetimeFigureOut">
              <a:rPr lang="en-GB" smtClean="0"/>
              <a:t>03/05/2023</a:t>
            </a:fld>
            <a:endParaRPr lang="en-GB"/>
          </a:p>
        </p:txBody>
      </p:sp>
      <p:sp>
        <p:nvSpPr>
          <p:cNvPr id="5" name="Footer Placeholder 4"/>
          <p:cNvSpPr>
            <a:spLocks noGrp="1"/>
          </p:cNvSpPr>
          <p:nvPr>
            <p:ph type="ftr" sz="quarter" idx="3"/>
          </p:nvPr>
        </p:nvSpPr>
        <p:spPr>
          <a:xfrm>
            <a:off x="12592755" y="19819454"/>
            <a:ext cx="12830354" cy="1138480"/>
          </a:xfrm>
          <a:prstGeom prst="rect">
            <a:avLst/>
          </a:prstGeom>
        </p:spPr>
        <p:txBody>
          <a:bodyPr vert="horz" lIns="91440" tIns="45720" rIns="91440" bIns="45720" rtlCol="0" anchor="ctr"/>
          <a:lstStyle>
            <a:lvl1pPr algn="ctr">
              <a:defRPr sz="374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6848703" y="19819454"/>
            <a:ext cx="8553569" cy="1138480"/>
          </a:xfrm>
          <a:prstGeom prst="rect">
            <a:avLst/>
          </a:prstGeom>
        </p:spPr>
        <p:txBody>
          <a:bodyPr vert="horz" lIns="91440" tIns="45720" rIns="91440" bIns="45720" rtlCol="0" anchor="ctr"/>
          <a:lstStyle>
            <a:lvl1pPr algn="r">
              <a:defRPr sz="3742">
                <a:solidFill>
                  <a:schemeClr val="tx1">
                    <a:tint val="75000"/>
                  </a:schemeClr>
                </a:solidFill>
              </a:defRPr>
            </a:lvl1pPr>
          </a:lstStyle>
          <a:p>
            <a:fld id="{41655D55-5071-EE40-9587-9114013158AE}" type="slidenum">
              <a:rPr lang="en-GB" smtClean="0"/>
              <a:t>‹#›</a:t>
            </a:fld>
            <a:endParaRPr lang="en-GB"/>
          </a:p>
        </p:txBody>
      </p:sp>
    </p:spTree>
    <p:extLst>
      <p:ext uri="{BB962C8B-B14F-4D97-AF65-F5344CB8AC3E}">
        <p14:creationId xmlns:p14="http://schemas.microsoft.com/office/powerpoint/2010/main" val="86659067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2851191" rtl="0" eaLnBrk="1" latinLnBrk="0" hangingPunct="1">
        <a:lnSpc>
          <a:spcPct val="90000"/>
        </a:lnSpc>
        <a:spcBef>
          <a:spcPct val="0"/>
        </a:spcBef>
        <a:buNone/>
        <a:defRPr sz="13720" kern="1200">
          <a:solidFill>
            <a:schemeClr val="tx1"/>
          </a:solidFill>
          <a:latin typeface="+mj-lt"/>
          <a:ea typeface="+mj-ea"/>
          <a:cs typeface="+mj-cs"/>
        </a:defRPr>
      </a:lvl1pPr>
    </p:titleStyle>
    <p:bodyStyle>
      <a:lvl1pPr marL="712798" indent="-712798" algn="l" defTabSz="2851191" rtl="0" eaLnBrk="1" latinLnBrk="0" hangingPunct="1">
        <a:lnSpc>
          <a:spcPct val="90000"/>
        </a:lnSpc>
        <a:spcBef>
          <a:spcPts val="3118"/>
        </a:spcBef>
        <a:buFont typeface="Arial" panose="020B0604020202020204" pitchFamily="34" charset="0"/>
        <a:buChar char="•"/>
        <a:defRPr sz="8731" kern="1200">
          <a:solidFill>
            <a:schemeClr val="tx1"/>
          </a:solidFill>
          <a:latin typeface="+mn-lt"/>
          <a:ea typeface="+mn-ea"/>
          <a:cs typeface="+mn-cs"/>
        </a:defRPr>
      </a:lvl1pPr>
      <a:lvl2pPr marL="2138393" indent="-712798" algn="l" defTabSz="2851191" rtl="0" eaLnBrk="1" latinLnBrk="0" hangingPunct="1">
        <a:lnSpc>
          <a:spcPct val="90000"/>
        </a:lnSpc>
        <a:spcBef>
          <a:spcPts val="1559"/>
        </a:spcBef>
        <a:buFont typeface="Arial" panose="020B0604020202020204" pitchFamily="34" charset="0"/>
        <a:buChar char="•"/>
        <a:defRPr sz="7483" kern="1200">
          <a:solidFill>
            <a:schemeClr val="tx1"/>
          </a:solidFill>
          <a:latin typeface="+mn-lt"/>
          <a:ea typeface="+mn-ea"/>
          <a:cs typeface="+mn-cs"/>
        </a:defRPr>
      </a:lvl2pPr>
      <a:lvl3pPr marL="3563988" indent="-712798" algn="l" defTabSz="2851191" rtl="0" eaLnBrk="1" latinLnBrk="0" hangingPunct="1">
        <a:lnSpc>
          <a:spcPct val="90000"/>
        </a:lnSpc>
        <a:spcBef>
          <a:spcPts val="1559"/>
        </a:spcBef>
        <a:buFont typeface="Arial" panose="020B0604020202020204" pitchFamily="34" charset="0"/>
        <a:buChar char="•"/>
        <a:defRPr sz="6236" kern="1200">
          <a:solidFill>
            <a:schemeClr val="tx1"/>
          </a:solidFill>
          <a:latin typeface="+mn-lt"/>
          <a:ea typeface="+mn-ea"/>
          <a:cs typeface="+mn-cs"/>
        </a:defRPr>
      </a:lvl3pPr>
      <a:lvl4pPr marL="498958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4pPr>
      <a:lvl5pPr marL="6415179"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5pPr>
      <a:lvl6pPr marL="784077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6pPr>
      <a:lvl7pPr marL="926637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7pPr>
      <a:lvl8pPr marL="10691965"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8pPr>
      <a:lvl9pPr marL="1211756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9pPr>
    </p:bodyStyle>
    <p:otherStyle>
      <a:defPPr>
        <a:defRPr lang="en-US"/>
      </a:defPPr>
      <a:lvl1pPr marL="0" algn="l" defTabSz="2851191" rtl="0" eaLnBrk="1" latinLnBrk="0" hangingPunct="1">
        <a:defRPr sz="5613" kern="1200">
          <a:solidFill>
            <a:schemeClr val="tx1"/>
          </a:solidFill>
          <a:latin typeface="+mn-lt"/>
          <a:ea typeface="+mn-ea"/>
          <a:cs typeface="+mn-cs"/>
        </a:defRPr>
      </a:lvl1pPr>
      <a:lvl2pPr marL="1425595" algn="l" defTabSz="2851191" rtl="0" eaLnBrk="1" latinLnBrk="0" hangingPunct="1">
        <a:defRPr sz="5613" kern="1200">
          <a:solidFill>
            <a:schemeClr val="tx1"/>
          </a:solidFill>
          <a:latin typeface="+mn-lt"/>
          <a:ea typeface="+mn-ea"/>
          <a:cs typeface="+mn-cs"/>
        </a:defRPr>
      </a:lvl2pPr>
      <a:lvl3pPr marL="2851191" algn="l" defTabSz="2851191" rtl="0" eaLnBrk="1" latinLnBrk="0" hangingPunct="1">
        <a:defRPr sz="5613" kern="1200">
          <a:solidFill>
            <a:schemeClr val="tx1"/>
          </a:solidFill>
          <a:latin typeface="+mn-lt"/>
          <a:ea typeface="+mn-ea"/>
          <a:cs typeface="+mn-cs"/>
        </a:defRPr>
      </a:lvl3pPr>
      <a:lvl4pPr marL="4276786" algn="l" defTabSz="2851191" rtl="0" eaLnBrk="1" latinLnBrk="0" hangingPunct="1">
        <a:defRPr sz="5613" kern="1200">
          <a:solidFill>
            <a:schemeClr val="tx1"/>
          </a:solidFill>
          <a:latin typeface="+mn-lt"/>
          <a:ea typeface="+mn-ea"/>
          <a:cs typeface="+mn-cs"/>
        </a:defRPr>
      </a:lvl4pPr>
      <a:lvl5pPr marL="5702381" algn="l" defTabSz="2851191" rtl="0" eaLnBrk="1" latinLnBrk="0" hangingPunct="1">
        <a:defRPr sz="5613" kern="1200">
          <a:solidFill>
            <a:schemeClr val="tx1"/>
          </a:solidFill>
          <a:latin typeface="+mn-lt"/>
          <a:ea typeface="+mn-ea"/>
          <a:cs typeface="+mn-cs"/>
        </a:defRPr>
      </a:lvl5pPr>
      <a:lvl6pPr marL="7127977" algn="l" defTabSz="2851191" rtl="0" eaLnBrk="1" latinLnBrk="0" hangingPunct="1">
        <a:defRPr sz="5613" kern="1200">
          <a:solidFill>
            <a:schemeClr val="tx1"/>
          </a:solidFill>
          <a:latin typeface="+mn-lt"/>
          <a:ea typeface="+mn-ea"/>
          <a:cs typeface="+mn-cs"/>
        </a:defRPr>
      </a:lvl6pPr>
      <a:lvl7pPr marL="8553572" algn="l" defTabSz="2851191" rtl="0" eaLnBrk="1" latinLnBrk="0" hangingPunct="1">
        <a:defRPr sz="5613" kern="1200">
          <a:solidFill>
            <a:schemeClr val="tx1"/>
          </a:solidFill>
          <a:latin typeface="+mn-lt"/>
          <a:ea typeface="+mn-ea"/>
          <a:cs typeface="+mn-cs"/>
        </a:defRPr>
      </a:lvl7pPr>
      <a:lvl8pPr marL="9979167" algn="l" defTabSz="2851191" rtl="0" eaLnBrk="1" latinLnBrk="0" hangingPunct="1">
        <a:defRPr sz="5613" kern="1200">
          <a:solidFill>
            <a:schemeClr val="tx1"/>
          </a:solidFill>
          <a:latin typeface="+mn-lt"/>
          <a:ea typeface="+mn-ea"/>
          <a:cs typeface="+mn-cs"/>
        </a:defRPr>
      </a:lvl8pPr>
      <a:lvl9pPr marL="11404763" algn="l" defTabSz="2851191" rtl="0" eaLnBrk="1" latinLnBrk="0" hangingPunct="1">
        <a:defRPr sz="56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erassociety.org/" TargetMode="External"/><Relationship Id="rId5" Type="http://schemas.openxmlformats.org/officeDocument/2006/relationships/hyperlink" Target="https://pqip.org.uk/Content/home"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BE5F0C-F9CC-07DB-25E9-9919EC30674D}"/>
              </a:ext>
            </a:extLst>
          </p:cNvPr>
          <p:cNvSpPr/>
          <p:nvPr/>
        </p:nvSpPr>
        <p:spPr>
          <a:xfrm>
            <a:off x="0" y="-3183511"/>
            <a:ext cx="38015864" cy="280400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D6885FA6-9548-5F46-BAF0-828DFCE59203}"/>
              </a:ext>
            </a:extLst>
          </p:cNvPr>
          <p:cNvGrpSpPr/>
          <p:nvPr/>
        </p:nvGrpSpPr>
        <p:grpSpPr>
          <a:xfrm>
            <a:off x="246833" y="-3113840"/>
            <a:ext cx="37350992" cy="2764546"/>
            <a:chOff x="-3" y="-16317"/>
            <a:chExt cx="27965325" cy="1647750"/>
          </a:xfrm>
          <a:solidFill>
            <a:schemeClr val="accent5">
              <a:lumMod val="40000"/>
              <a:lumOff val="60000"/>
            </a:schemeClr>
          </a:solidFill>
        </p:grpSpPr>
        <p:sp>
          <p:nvSpPr>
            <p:cNvPr id="4" name="TextBox 3">
              <a:extLst>
                <a:ext uri="{FF2B5EF4-FFF2-40B4-BE49-F238E27FC236}">
                  <a16:creationId xmlns:a16="http://schemas.microsoft.com/office/drawing/2014/main" id="{BFA97BC0-080B-A548-9C0C-2DC1A2ECE283}"/>
                </a:ext>
              </a:extLst>
            </p:cNvPr>
            <p:cNvSpPr txBox="1"/>
            <p:nvPr/>
          </p:nvSpPr>
          <p:spPr>
            <a:xfrm>
              <a:off x="-3" y="-12654"/>
              <a:ext cx="27965325" cy="1632790"/>
            </a:xfrm>
            <a:prstGeom prst="rect">
              <a:avLst/>
            </a:prstGeom>
            <a:solidFill>
              <a:schemeClr val="bg1"/>
            </a:solidFill>
          </p:spPr>
          <p:txBody>
            <a:bodyPr wrap="square" rtlCol="0">
              <a:spAutoFit/>
            </a:bodyPr>
            <a:lstStyle/>
            <a:p>
              <a:pPr algn="ctr"/>
              <a:endParaRPr lang="en-GB" sz="5708" b="1" u="sng" dirty="0">
                <a:solidFill>
                  <a:sysClr val="windowText" lastClr="000000"/>
                </a:solidFill>
              </a:endParaRPr>
            </a:p>
            <a:p>
              <a:pPr algn="ctr"/>
              <a:r>
                <a:rPr lang="en-GB" sz="5189" b="1" u="sng" dirty="0">
                  <a:solidFill>
                    <a:sysClr val="windowText" lastClr="000000"/>
                  </a:solidFill>
                </a:rPr>
                <a:t>PERIOPERATIVE MANAGEMENT OF COLORECTAL SURGICAL PATIENTS IN YORK HOSPITAL</a:t>
              </a:r>
            </a:p>
            <a:p>
              <a:pPr algn="ctr"/>
              <a:endParaRPr lang="en-GB" sz="5708" b="1" u="sng" dirty="0">
                <a:solidFill>
                  <a:sysClr val="windowText" lastClr="000000"/>
                </a:solidFill>
              </a:endParaRPr>
            </a:p>
          </p:txBody>
        </p:sp>
        <p:pic>
          <p:nvPicPr>
            <p:cNvPr id="13" name="Picture 12">
              <a:extLst>
                <a:ext uri="{FF2B5EF4-FFF2-40B4-BE49-F238E27FC236}">
                  <a16:creationId xmlns:a16="http://schemas.microsoft.com/office/drawing/2014/main" id="{80D45882-AE32-DE4F-A8A1-A9FF941B9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16317"/>
              <a:ext cx="2663695" cy="1647750"/>
            </a:xfrm>
            <a:prstGeom prst="rect">
              <a:avLst/>
            </a:prstGeom>
            <a:grpFill/>
          </p:spPr>
        </p:pic>
      </p:grpSp>
      <p:sp>
        <p:nvSpPr>
          <p:cNvPr id="31" name="TextBox 30">
            <a:extLst>
              <a:ext uri="{FF2B5EF4-FFF2-40B4-BE49-F238E27FC236}">
                <a16:creationId xmlns:a16="http://schemas.microsoft.com/office/drawing/2014/main" id="{B7C57D15-89B0-6744-933A-865AD69C220B}"/>
              </a:ext>
            </a:extLst>
          </p:cNvPr>
          <p:cNvSpPr txBox="1"/>
          <p:nvPr/>
        </p:nvSpPr>
        <p:spPr>
          <a:xfrm>
            <a:off x="6721837" y="-1441883"/>
            <a:ext cx="3558829" cy="651269"/>
          </a:xfrm>
          <a:prstGeom prst="rect">
            <a:avLst/>
          </a:prstGeom>
          <a:noFill/>
        </p:spPr>
        <p:txBody>
          <a:bodyPr wrap="square" rtlCol="0">
            <a:spAutoFit/>
          </a:bodyPr>
          <a:lstStyle/>
          <a:p>
            <a:pPr algn="ctr"/>
            <a:r>
              <a:rPr lang="en-GB" sz="3632" dirty="0">
                <a:solidFill>
                  <a:sysClr val="windowText" lastClr="000000"/>
                </a:solidFill>
              </a:rPr>
              <a:t>HETTY NIBLETT</a:t>
            </a:r>
          </a:p>
        </p:txBody>
      </p:sp>
      <p:pic>
        <p:nvPicPr>
          <p:cNvPr id="10" name="Picture 9" descr="Chart, line chart&#10;&#10;Description automatically generated">
            <a:extLst>
              <a:ext uri="{FF2B5EF4-FFF2-40B4-BE49-F238E27FC236}">
                <a16:creationId xmlns:a16="http://schemas.microsoft.com/office/drawing/2014/main" id="{AEA87C79-D4C4-C74E-A0C8-65BDDAA7F0F7}"/>
              </a:ext>
            </a:extLst>
          </p:cNvPr>
          <p:cNvPicPr>
            <a:picLocks noChangeAspect="1"/>
          </p:cNvPicPr>
          <p:nvPr/>
        </p:nvPicPr>
        <p:blipFill>
          <a:blip r:embed="rId3"/>
          <a:stretch>
            <a:fillRect/>
          </a:stretch>
        </p:blipFill>
        <p:spPr>
          <a:xfrm>
            <a:off x="11161724" y="4008634"/>
            <a:ext cx="8893941" cy="5110377"/>
          </a:xfrm>
          <a:prstGeom prst="rect">
            <a:avLst/>
          </a:prstGeom>
        </p:spPr>
      </p:pic>
      <p:pic>
        <p:nvPicPr>
          <p:cNvPr id="12" name="Picture 11" descr="Chart, line chart&#10;&#10;Description automatically generated">
            <a:extLst>
              <a:ext uri="{FF2B5EF4-FFF2-40B4-BE49-F238E27FC236}">
                <a16:creationId xmlns:a16="http://schemas.microsoft.com/office/drawing/2014/main" id="{02E978B1-A09C-9546-A82E-C9BBACAEBB70}"/>
              </a:ext>
            </a:extLst>
          </p:cNvPr>
          <p:cNvPicPr>
            <a:picLocks noChangeAspect="1"/>
          </p:cNvPicPr>
          <p:nvPr/>
        </p:nvPicPr>
        <p:blipFill>
          <a:blip r:embed="rId4"/>
          <a:stretch>
            <a:fillRect/>
          </a:stretch>
        </p:blipFill>
        <p:spPr>
          <a:xfrm>
            <a:off x="24387175" y="4030930"/>
            <a:ext cx="8893938" cy="4950421"/>
          </a:xfrm>
          <a:prstGeom prst="rect">
            <a:avLst/>
          </a:prstGeom>
        </p:spPr>
      </p:pic>
      <p:sp>
        <p:nvSpPr>
          <p:cNvPr id="16" name="TextBox 15">
            <a:extLst>
              <a:ext uri="{FF2B5EF4-FFF2-40B4-BE49-F238E27FC236}">
                <a16:creationId xmlns:a16="http://schemas.microsoft.com/office/drawing/2014/main" id="{4337745D-7593-B849-B1A5-0879E38D7271}"/>
              </a:ext>
            </a:extLst>
          </p:cNvPr>
          <p:cNvSpPr txBox="1"/>
          <p:nvPr/>
        </p:nvSpPr>
        <p:spPr>
          <a:xfrm>
            <a:off x="20635329" y="21649551"/>
            <a:ext cx="16879737" cy="3207032"/>
          </a:xfrm>
          <a:prstGeom prst="rect">
            <a:avLst/>
          </a:prstGeom>
          <a:solidFill>
            <a:schemeClr val="bg1"/>
          </a:solidFill>
        </p:spPr>
        <p:txBody>
          <a:bodyPr wrap="square" rtlCol="0">
            <a:spAutoFit/>
          </a:bodyPr>
          <a:lstStyle/>
          <a:p>
            <a:r>
              <a:rPr lang="en-GB" sz="3114" dirty="0"/>
              <a:t>References:</a:t>
            </a:r>
          </a:p>
          <a:p>
            <a:pPr lvl="0"/>
            <a:r>
              <a:rPr lang="en-GB" sz="2595" dirty="0"/>
              <a:t>Perioperative Quality Improvement Programme. [Internet]. 2016 [Cited: 2021 November 13]. Available from: </a:t>
            </a:r>
            <a:r>
              <a:rPr lang="en-GB" sz="2595" u="sng" dirty="0">
                <a:hlinkClick r:id="rId5"/>
              </a:rPr>
              <a:t>https://pqip.org.uk/Content/home</a:t>
            </a:r>
            <a:r>
              <a:rPr lang="en-GB" sz="2595" dirty="0"/>
              <a:t>.</a:t>
            </a:r>
          </a:p>
          <a:p>
            <a:pPr lvl="0"/>
            <a:r>
              <a:rPr lang="en-GB" sz="2595" dirty="0"/>
              <a:t>Enhanced Recovery After Surgery Society. [Internet]. 2021 [Cited: 2021 November 13]. Available from: </a:t>
            </a:r>
            <a:r>
              <a:rPr lang="en-GB" sz="2595" u="sng" dirty="0">
                <a:hlinkClick r:id="rId6"/>
              </a:rPr>
              <a:t>https://erassociety.org</a:t>
            </a:r>
            <a:r>
              <a:rPr lang="en-GB" sz="2595" dirty="0"/>
              <a:t>.</a:t>
            </a:r>
          </a:p>
          <a:p>
            <a:pPr lvl="0"/>
            <a:r>
              <a:rPr lang="en-GB" sz="2595" dirty="0"/>
              <a:t>Gustafsson U.O., et al. Guidelines for Perioperative Care in Elective Colorectal Surgery. World J Surg, 2019, 43: 659-695.</a:t>
            </a:r>
            <a:endParaRPr lang="en-GB" sz="3632" dirty="0"/>
          </a:p>
          <a:p>
            <a:pPr lvl="0"/>
            <a:endParaRPr lang="en-GB" sz="4151" dirty="0"/>
          </a:p>
        </p:txBody>
      </p:sp>
      <p:grpSp>
        <p:nvGrpSpPr>
          <p:cNvPr id="18" name="Group 17">
            <a:extLst>
              <a:ext uri="{FF2B5EF4-FFF2-40B4-BE49-F238E27FC236}">
                <a16:creationId xmlns:a16="http://schemas.microsoft.com/office/drawing/2014/main" id="{56E7E862-1A07-A346-ABC2-7C1A89B11E04}"/>
              </a:ext>
            </a:extLst>
          </p:cNvPr>
          <p:cNvGrpSpPr/>
          <p:nvPr/>
        </p:nvGrpSpPr>
        <p:grpSpPr>
          <a:xfrm>
            <a:off x="444538" y="-301433"/>
            <a:ext cx="10405984" cy="9631706"/>
            <a:chOff x="457813" y="3323398"/>
            <a:chExt cx="7209366" cy="2087678"/>
          </a:xfrm>
        </p:grpSpPr>
        <p:sp>
          <p:nvSpPr>
            <p:cNvPr id="5" name="TextBox 4">
              <a:extLst>
                <a:ext uri="{FF2B5EF4-FFF2-40B4-BE49-F238E27FC236}">
                  <a16:creationId xmlns:a16="http://schemas.microsoft.com/office/drawing/2014/main" id="{24ADFF6F-DF8E-A14E-A17B-F47F9AF8BB38}"/>
                </a:ext>
              </a:extLst>
            </p:cNvPr>
            <p:cNvSpPr txBox="1"/>
            <p:nvPr/>
          </p:nvSpPr>
          <p:spPr>
            <a:xfrm>
              <a:off x="457813" y="3729632"/>
              <a:ext cx="7209366" cy="1681444"/>
            </a:xfrm>
            <a:prstGeom prst="rect">
              <a:avLst/>
            </a:prstGeom>
            <a:solidFill>
              <a:schemeClr val="accent1">
                <a:lumMod val="20000"/>
                <a:lumOff val="80000"/>
              </a:schemeClr>
            </a:solidFill>
            <a:ln>
              <a:noFill/>
            </a:ln>
          </p:spPr>
          <p:txBody>
            <a:bodyPr wrap="square" rtlCol="0">
              <a:spAutoFit/>
            </a:bodyPr>
            <a:lstStyle/>
            <a:p>
              <a:pPr algn="just"/>
              <a:r>
                <a:rPr lang="en-GB" sz="4151" dirty="0"/>
                <a:t>The </a:t>
              </a:r>
              <a:r>
                <a:rPr lang="en-GB" sz="4151" b="1" dirty="0"/>
                <a:t>perioperative quality improvement programme </a:t>
              </a:r>
              <a:r>
                <a:rPr lang="en-GB" sz="4151" dirty="0"/>
                <a:t>(PQIP) was established in 2016, it recruits patients across the UK to help collect perioperative data for major inpatient non-cardiac surgery throughout the NHS, with the aim of </a:t>
              </a:r>
              <a:r>
                <a:rPr lang="en-GB" sz="4151" b="1" dirty="0"/>
                <a:t>improving perioperative care </a:t>
              </a:r>
              <a:r>
                <a:rPr lang="en-GB" sz="4151" dirty="0"/>
                <a:t>nationwide (PQIP, 2016). This poster looks at the research, and explains the underlying reasons behind York’s performance in an area of PQIP called </a:t>
              </a:r>
              <a:r>
                <a:rPr lang="en-GB" sz="4151" b="1" dirty="0"/>
                <a:t>DrEaMing</a:t>
              </a:r>
              <a:r>
                <a:rPr lang="en-GB" sz="4151" dirty="0"/>
                <a:t> – the number of patients </a:t>
              </a:r>
              <a:r>
                <a:rPr lang="en-GB" sz="4151" b="1" dirty="0"/>
                <a:t>drinking, eating, and mobilising in the 24 hours after surgery</a:t>
              </a:r>
              <a:r>
                <a:rPr lang="en-GB" sz="4151" dirty="0"/>
                <a:t>.</a:t>
              </a:r>
            </a:p>
          </p:txBody>
        </p:sp>
        <p:sp>
          <p:nvSpPr>
            <p:cNvPr id="17" name="Rectangle 16">
              <a:extLst>
                <a:ext uri="{FF2B5EF4-FFF2-40B4-BE49-F238E27FC236}">
                  <a16:creationId xmlns:a16="http://schemas.microsoft.com/office/drawing/2014/main" id="{46ABB199-B8B5-D648-BCFB-1FEA4E852B4C}"/>
                </a:ext>
              </a:extLst>
            </p:cNvPr>
            <p:cNvSpPr/>
            <p:nvPr/>
          </p:nvSpPr>
          <p:spPr>
            <a:xfrm>
              <a:off x="464126" y="3323398"/>
              <a:ext cx="7197711" cy="38704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151" b="1" dirty="0">
                  <a:solidFill>
                    <a:schemeClr val="tx1"/>
                  </a:solidFill>
                </a:rPr>
                <a:t>INTRODUCTION</a:t>
              </a:r>
              <a:r>
                <a:rPr lang="en-GB" sz="4151" dirty="0">
                  <a:solidFill>
                    <a:schemeClr val="tx1"/>
                  </a:solidFill>
                </a:rPr>
                <a:t> </a:t>
              </a:r>
            </a:p>
          </p:txBody>
        </p:sp>
      </p:grpSp>
      <p:grpSp>
        <p:nvGrpSpPr>
          <p:cNvPr id="22" name="Group 21">
            <a:extLst>
              <a:ext uri="{FF2B5EF4-FFF2-40B4-BE49-F238E27FC236}">
                <a16:creationId xmlns:a16="http://schemas.microsoft.com/office/drawing/2014/main" id="{1A40B075-46D3-AE4E-AF7B-27C2265E4A43}"/>
              </a:ext>
            </a:extLst>
          </p:cNvPr>
          <p:cNvGrpSpPr/>
          <p:nvPr/>
        </p:nvGrpSpPr>
        <p:grpSpPr>
          <a:xfrm>
            <a:off x="317952" y="9541536"/>
            <a:ext cx="19922381" cy="7447627"/>
            <a:chOff x="443819" y="11013394"/>
            <a:chExt cx="8633280" cy="3372831"/>
          </a:xfrm>
        </p:grpSpPr>
        <p:sp>
          <p:nvSpPr>
            <p:cNvPr id="6" name="TextBox 5">
              <a:extLst>
                <a:ext uri="{FF2B5EF4-FFF2-40B4-BE49-F238E27FC236}">
                  <a16:creationId xmlns:a16="http://schemas.microsoft.com/office/drawing/2014/main" id="{F83EA7A0-0832-6A4F-9DAE-A74A1D1CB1FA}"/>
                </a:ext>
              </a:extLst>
            </p:cNvPr>
            <p:cNvSpPr txBox="1"/>
            <p:nvPr/>
          </p:nvSpPr>
          <p:spPr>
            <a:xfrm>
              <a:off x="449797" y="11740896"/>
              <a:ext cx="8627302" cy="2645329"/>
            </a:xfrm>
            <a:prstGeom prst="rect">
              <a:avLst/>
            </a:prstGeom>
            <a:solidFill>
              <a:schemeClr val="accent1">
                <a:lumMod val="20000"/>
                <a:lumOff val="80000"/>
              </a:schemeClr>
            </a:solidFill>
          </p:spPr>
          <p:txBody>
            <a:bodyPr wrap="square" rtlCol="0">
              <a:spAutoFit/>
            </a:bodyPr>
            <a:lstStyle/>
            <a:p>
              <a:pPr algn="just"/>
              <a:r>
                <a:rPr lang="en-GB" sz="4151" dirty="0"/>
                <a:t>PQIP is based around implementing </a:t>
              </a:r>
              <a:r>
                <a:rPr lang="en-GB" sz="4151" b="1" dirty="0"/>
                <a:t>Enhanced Recovery After Surgery (ERAS) </a:t>
              </a:r>
              <a:r>
                <a:rPr lang="en-GB" sz="4151" dirty="0"/>
                <a:t>guidelines – a perioperative care pathway designed to achieve early recovery for patients undergoing major surgery. Key factors keeping patients in the hospital after surgery include the need for parenteral analgesia, intravenous fluids, and bed rest caused by lack of mobility. The ERAS pathway addresses these factors with evidence-based practices to improve patient recovery (ERAS, 2021), </a:t>
              </a:r>
              <a:r>
                <a:rPr lang="en-GB" sz="4151" b="1" dirty="0"/>
                <a:t>DrEaMing within 24 hours postoperatively </a:t>
              </a:r>
              <a:r>
                <a:rPr lang="en-GB" sz="4151" dirty="0"/>
                <a:t>is one of these practices.</a:t>
              </a:r>
            </a:p>
            <a:p>
              <a:pPr algn="just"/>
              <a:r>
                <a:rPr lang="en-GB" sz="4151" dirty="0"/>
                <a:t>Data from October 2021 shows that </a:t>
              </a:r>
              <a:r>
                <a:rPr lang="en-GB" sz="4151" b="1" dirty="0"/>
                <a:t>87.5% of patients in York undergoing colorectal surgery were placed on an ERAS pathway by month of surgery</a:t>
              </a:r>
              <a:r>
                <a:rPr lang="en-GB" sz="4151" dirty="0"/>
                <a:t>, well above the national average of 48.4% in the same month (PQIP, 2016). </a:t>
              </a:r>
            </a:p>
          </p:txBody>
        </p:sp>
        <p:sp>
          <p:nvSpPr>
            <p:cNvPr id="19" name="Rectangle 18">
              <a:extLst>
                <a:ext uri="{FF2B5EF4-FFF2-40B4-BE49-F238E27FC236}">
                  <a16:creationId xmlns:a16="http://schemas.microsoft.com/office/drawing/2014/main" id="{AA92654A-12F3-4B4D-905A-A206927BC867}"/>
                </a:ext>
              </a:extLst>
            </p:cNvPr>
            <p:cNvSpPr/>
            <p:nvPr/>
          </p:nvSpPr>
          <p:spPr>
            <a:xfrm>
              <a:off x="443819" y="11013394"/>
              <a:ext cx="8627302" cy="727503"/>
            </a:xfrm>
            <a:prstGeom prst="rect">
              <a:avLst/>
            </a:prstGeom>
            <a:solidFill>
              <a:srgbClr val="FFC6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151" b="1" dirty="0">
                  <a:solidFill>
                    <a:schemeClr val="tx1"/>
                  </a:solidFill>
                </a:rPr>
                <a:t>METHODS</a:t>
              </a:r>
            </a:p>
          </p:txBody>
        </p:sp>
      </p:grpSp>
      <p:grpSp>
        <p:nvGrpSpPr>
          <p:cNvPr id="21" name="Group 20">
            <a:extLst>
              <a:ext uri="{FF2B5EF4-FFF2-40B4-BE49-F238E27FC236}">
                <a16:creationId xmlns:a16="http://schemas.microsoft.com/office/drawing/2014/main" id="{83FC19B1-9922-2E4B-8E81-D5C6A361225A}"/>
              </a:ext>
            </a:extLst>
          </p:cNvPr>
          <p:cNvGrpSpPr/>
          <p:nvPr/>
        </p:nvGrpSpPr>
        <p:grpSpPr>
          <a:xfrm>
            <a:off x="20711789" y="9541532"/>
            <a:ext cx="16886035" cy="11941277"/>
            <a:chOff x="21427119" y="1465666"/>
            <a:chExt cx="7676926" cy="24589288"/>
          </a:xfrm>
        </p:grpSpPr>
        <p:sp>
          <p:nvSpPr>
            <p:cNvPr id="8" name="TextBox 7">
              <a:extLst>
                <a:ext uri="{FF2B5EF4-FFF2-40B4-BE49-F238E27FC236}">
                  <a16:creationId xmlns:a16="http://schemas.microsoft.com/office/drawing/2014/main" id="{34599F0C-28AD-E24F-9E23-F3D05CD63D49}"/>
                </a:ext>
              </a:extLst>
            </p:cNvPr>
            <p:cNvSpPr txBox="1"/>
            <p:nvPr/>
          </p:nvSpPr>
          <p:spPr>
            <a:xfrm>
              <a:off x="21429982" y="4819480"/>
              <a:ext cx="7674063" cy="21235474"/>
            </a:xfrm>
            <a:prstGeom prst="rect">
              <a:avLst/>
            </a:prstGeom>
            <a:solidFill>
              <a:schemeClr val="accent1">
                <a:lumMod val="20000"/>
                <a:lumOff val="80000"/>
              </a:schemeClr>
            </a:solidFill>
          </p:spPr>
          <p:txBody>
            <a:bodyPr wrap="square" rtlCol="0">
              <a:spAutoFit/>
            </a:bodyPr>
            <a:lstStyle/>
            <a:p>
              <a:pPr algn="just"/>
              <a:r>
                <a:rPr lang="en-GB" sz="4151" dirty="0"/>
                <a:t>Under the York perioperative service, a </a:t>
              </a:r>
              <a:r>
                <a:rPr lang="en-GB" sz="4151" b="1" dirty="0"/>
                <a:t>nurse enhanced unit </a:t>
              </a:r>
              <a:r>
                <a:rPr lang="en-GB" sz="4151" dirty="0"/>
                <a:t>(NEU) was created on the surgical ward in 2016. Here, all patients are reviewed daily by consultant anaesthetists and perioperative nurse specialists, medications and pain control are reviewed and optimised. Excess fluids can also be stopped to reduce overhydration of patients and putting bowel anastomosis at risk. </a:t>
              </a:r>
            </a:p>
            <a:p>
              <a:pPr algn="just"/>
              <a:endParaRPr lang="en-GB" sz="4151" dirty="0"/>
            </a:p>
            <a:p>
              <a:pPr algn="just"/>
              <a:r>
                <a:rPr lang="en-GB" sz="4151" dirty="0"/>
                <a:t>The </a:t>
              </a:r>
              <a:r>
                <a:rPr lang="en-GB" sz="4151" b="1" dirty="0"/>
                <a:t>perioperative nurses </a:t>
              </a:r>
              <a:r>
                <a:rPr lang="en-GB" sz="4151" dirty="0"/>
                <a:t>support, train, and empower ward nurses to provide </a:t>
              </a:r>
              <a:r>
                <a:rPr lang="en-GB" sz="4151" b="1" dirty="0"/>
                <a:t>protocolised care with regards to fluid and vasopressor management</a:t>
              </a:r>
              <a:r>
                <a:rPr lang="en-GB" sz="4151" dirty="0"/>
                <a:t>, and the use of </a:t>
              </a:r>
              <a:r>
                <a:rPr lang="en-GB" sz="4151" b="1" dirty="0"/>
                <a:t>invasive arterial monitoring </a:t>
              </a:r>
              <a:r>
                <a:rPr lang="en-GB" sz="4151" dirty="0"/>
                <a:t>that was previously only seen in critical care. When patients are nursed on the NEU, staff are so used to the principles of ERAS, the patients are up, dressed, and DrEaMing on day 1, meaning patients benefit from higher dependency care, whilst also receiving enhanced recovery. The research shows this greatly </a:t>
              </a:r>
              <a:r>
                <a:rPr lang="en-GB" sz="4151" b="1" dirty="0"/>
                <a:t>improves patient outcomes, </a:t>
              </a:r>
              <a:r>
                <a:rPr lang="en-GB" sz="4151" dirty="0"/>
                <a:t>therefore it would be beneficial for other trusts to implement this model of care. Other contributing factors include </a:t>
              </a:r>
              <a:r>
                <a:rPr lang="en-GB" sz="4151" b="1" dirty="0"/>
                <a:t>improved postoperative pain control </a:t>
              </a:r>
              <a:r>
                <a:rPr lang="en-GB" sz="4151" dirty="0"/>
                <a:t>and </a:t>
              </a:r>
              <a:r>
                <a:rPr lang="en-GB" sz="4151" b="1" dirty="0"/>
                <a:t>improving laparoscopic rates</a:t>
              </a:r>
              <a:r>
                <a:rPr lang="en-GB" sz="4151" dirty="0"/>
                <a:t>. </a:t>
              </a:r>
            </a:p>
          </p:txBody>
        </p:sp>
        <p:sp>
          <p:nvSpPr>
            <p:cNvPr id="20" name="Rectangle 19">
              <a:extLst>
                <a:ext uri="{FF2B5EF4-FFF2-40B4-BE49-F238E27FC236}">
                  <a16:creationId xmlns:a16="http://schemas.microsoft.com/office/drawing/2014/main" id="{59600DD2-00FD-5846-B646-C5D9CF71DFEB}"/>
                </a:ext>
              </a:extLst>
            </p:cNvPr>
            <p:cNvSpPr/>
            <p:nvPr/>
          </p:nvSpPr>
          <p:spPr>
            <a:xfrm>
              <a:off x="21427119" y="1465666"/>
              <a:ext cx="7674063" cy="330790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151" b="1" dirty="0">
                  <a:solidFill>
                    <a:schemeClr val="tx1"/>
                  </a:solidFill>
                </a:rPr>
                <a:t>CONCLUSIONS</a:t>
              </a:r>
            </a:p>
          </p:txBody>
        </p:sp>
      </p:grpSp>
      <p:grpSp>
        <p:nvGrpSpPr>
          <p:cNvPr id="24" name="Group 23">
            <a:extLst>
              <a:ext uri="{FF2B5EF4-FFF2-40B4-BE49-F238E27FC236}">
                <a16:creationId xmlns:a16="http://schemas.microsoft.com/office/drawing/2014/main" id="{E8528763-76BE-6344-823F-3F09360FE19B}"/>
              </a:ext>
            </a:extLst>
          </p:cNvPr>
          <p:cNvGrpSpPr/>
          <p:nvPr/>
        </p:nvGrpSpPr>
        <p:grpSpPr>
          <a:xfrm>
            <a:off x="11134049" y="-265923"/>
            <a:ext cx="26446277" cy="4274557"/>
            <a:chOff x="10954027" y="3546972"/>
            <a:chExt cx="7400212" cy="1076942"/>
          </a:xfrm>
          <a:solidFill>
            <a:schemeClr val="bg1"/>
          </a:solidFill>
        </p:grpSpPr>
        <p:sp>
          <p:nvSpPr>
            <p:cNvPr id="7" name="TextBox 6">
              <a:extLst>
                <a:ext uri="{FF2B5EF4-FFF2-40B4-BE49-F238E27FC236}">
                  <a16:creationId xmlns:a16="http://schemas.microsoft.com/office/drawing/2014/main" id="{7EBB9748-AB30-BD4A-9BBE-F3A9BC273235}"/>
                </a:ext>
              </a:extLst>
            </p:cNvPr>
            <p:cNvSpPr txBox="1"/>
            <p:nvPr/>
          </p:nvSpPr>
          <p:spPr>
            <a:xfrm>
              <a:off x="10956184" y="3956924"/>
              <a:ext cx="7398055" cy="666990"/>
            </a:xfrm>
            <a:prstGeom prst="rect">
              <a:avLst/>
            </a:prstGeom>
            <a:solidFill>
              <a:schemeClr val="accent1">
                <a:lumMod val="20000"/>
                <a:lumOff val="80000"/>
              </a:schemeClr>
            </a:solidFill>
          </p:spPr>
          <p:txBody>
            <a:bodyPr wrap="square" rtlCol="0">
              <a:spAutoFit/>
            </a:bodyPr>
            <a:lstStyle/>
            <a:p>
              <a:pPr algn="just"/>
              <a:r>
                <a:rPr lang="en-GB" sz="4151" dirty="0"/>
                <a:t>In 2017 the average percentage of patients DrEaMing by the end of day 1 postoperatively was </a:t>
              </a:r>
              <a:r>
                <a:rPr lang="en-GB" sz="4151" b="1" dirty="0"/>
                <a:t>51.72%</a:t>
              </a:r>
              <a:r>
                <a:rPr lang="en-GB" sz="4151" dirty="0"/>
                <a:t>, compared to the national average of </a:t>
              </a:r>
              <a:r>
                <a:rPr lang="en-GB" sz="4151" b="1" dirty="0"/>
                <a:t>55.60%</a:t>
              </a:r>
              <a:r>
                <a:rPr lang="en-GB" sz="4151" dirty="0"/>
                <a:t>. In the most recent data from May 2021 to October 2021, the average percentage of patients in York that are DrEaMing by the end of day 1 postoperatively increased to </a:t>
              </a:r>
              <a:r>
                <a:rPr lang="en-GB" sz="4151" b="1" dirty="0"/>
                <a:t>93.60%</a:t>
              </a:r>
              <a:r>
                <a:rPr lang="en-GB" sz="4151" dirty="0"/>
                <a:t> compared with the national average of </a:t>
              </a:r>
              <a:r>
                <a:rPr lang="en-GB" sz="4151" b="1" dirty="0"/>
                <a:t>59.40% </a:t>
              </a:r>
              <a:r>
                <a:rPr lang="en-GB" sz="4151" dirty="0"/>
                <a:t>(PQIP, 2016).</a:t>
              </a:r>
            </a:p>
          </p:txBody>
        </p:sp>
        <p:sp>
          <p:nvSpPr>
            <p:cNvPr id="23" name="Rectangle 22">
              <a:extLst>
                <a:ext uri="{FF2B5EF4-FFF2-40B4-BE49-F238E27FC236}">
                  <a16:creationId xmlns:a16="http://schemas.microsoft.com/office/drawing/2014/main" id="{78D3D9A2-6780-0547-A9A9-1A02AB561050}"/>
                </a:ext>
              </a:extLst>
            </p:cNvPr>
            <p:cNvSpPr/>
            <p:nvPr/>
          </p:nvSpPr>
          <p:spPr>
            <a:xfrm>
              <a:off x="10954027" y="3546972"/>
              <a:ext cx="7395602" cy="40995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151" b="1" dirty="0">
                  <a:solidFill>
                    <a:schemeClr val="tx1"/>
                  </a:solidFill>
                </a:rPr>
                <a:t>RESULTS</a:t>
              </a:r>
            </a:p>
          </p:txBody>
        </p:sp>
      </p:grpSp>
      <p:sp>
        <p:nvSpPr>
          <p:cNvPr id="28" name="TextBox 27">
            <a:extLst>
              <a:ext uri="{FF2B5EF4-FFF2-40B4-BE49-F238E27FC236}">
                <a16:creationId xmlns:a16="http://schemas.microsoft.com/office/drawing/2014/main" id="{4A6F42B9-EB24-4F4A-9453-10284C15D169}"/>
              </a:ext>
            </a:extLst>
          </p:cNvPr>
          <p:cNvSpPr txBox="1"/>
          <p:nvPr/>
        </p:nvSpPr>
        <p:spPr>
          <a:xfrm>
            <a:off x="20055664" y="3994612"/>
            <a:ext cx="4128178" cy="4004879"/>
          </a:xfrm>
          <a:prstGeom prst="rect">
            <a:avLst/>
          </a:prstGeom>
          <a:noFill/>
        </p:spPr>
        <p:txBody>
          <a:bodyPr wrap="square" rtlCol="0">
            <a:spAutoFit/>
          </a:bodyPr>
          <a:lstStyle/>
          <a:p>
            <a:r>
              <a:rPr lang="en-GB" sz="3632" dirty="0"/>
              <a:t>Figure 2:</a:t>
            </a:r>
          </a:p>
          <a:p>
            <a:r>
              <a:rPr lang="en-GB" sz="3632" dirty="0"/>
              <a:t>The percentage of patients DrEaMing in York compared to the national average in February 2017 – January 2018.</a:t>
            </a:r>
          </a:p>
        </p:txBody>
      </p:sp>
      <p:sp>
        <p:nvSpPr>
          <p:cNvPr id="29" name="TextBox 28">
            <a:extLst>
              <a:ext uri="{FF2B5EF4-FFF2-40B4-BE49-F238E27FC236}">
                <a16:creationId xmlns:a16="http://schemas.microsoft.com/office/drawing/2014/main" id="{2DFCB066-B138-8845-9C8F-03037BA09AA3}"/>
              </a:ext>
            </a:extLst>
          </p:cNvPr>
          <p:cNvSpPr txBox="1"/>
          <p:nvPr/>
        </p:nvSpPr>
        <p:spPr>
          <a:xfrm>
            <a:off x="33281114" y="3944854"/>
            <a:ext cx="4128178" cy="5681684"/>
          </a:xfrm>
          <a:prstGeom prst="rect">
            <a:avLst/>
          </a:prstGeom>
          <a:noFill/>
        </p:spPr>
        <p:txBody>
          <a:bodyPr wrap="square" rtlCol="0">
            <a:spAutoFit/>
          </a:bodyPr>
          <a:lstStyle/>
          <a:p>
            <a:r>
              <a:rPr lang="en-GB" sz="3632" dirty="0"/>
              <a:t>Figure 3:</a:t>
            </a:r>
          </a:p>
          <a:p>
            <a:r>
              <a:rPr lang="en-GB" sz="3632" dirty="0"/>
              <a:t>The percentage of patients DrEaMing in York compared to the national average in May 2021 – October 2021. This shows a large improvement in York’s results.</a:t>
            </a:r>
          </a:p>
        </p:txBody>
      </p:sp>
      <p:pic>
        <p:nvPicPr>
          <p:cNvPr id="14" name="Picture 13" descr="Chart, line chart&#10;&#10;Description automatically generated">
            <a:extLst>
              <a:ext uri="{FF2B5EF4-FFF2-40B4-BE49-F238E27FC236}">
                <a16:creationId xmlns:a16="http://schemas.microsoft.com/office/drawing/2014/main" id="{16012FE6-0E76-8B47-88FA-6390FAA0264C}"/>
              </a:ext>
            </a:extLst>
          </p:cNvPr>
          <p:cNvPicPr>
            <a:picLocks noChangeAspect="1"/>
          </p:cNvPicPr>
          <p:nvPr/>
        </p:nvPicPr>
        <p:blipFill>
          <a:blip r:embed="rId7"/>
          <a:stretch>
            <a:fillRect/>
          </a:stretch>
        </p:blipFill>
        <p:spPr>
          <a:xfrm>
            <a:off x="246832" y="17115756"/>
            <a:ext cx="9968090" cy="5021994"/>
          </a:xfrm>
          <a:prstGeom prst="rect">
            <a:avLst/>
          </a:prstGeom>
        </p:spPr>
      </p:pic>
      <p:sp>
        <p:nvSpPr>
          <p:cNvPr id="25" name="TextBox 24">
            <a:extLst>
              <a:ext uri="{FF2B5EF4-FFF2-40B4-BE49-F238E27FC236}">
                <a16:creationId xmlns:a16="http://schemas.microsoft.com/office/drawing/2014/main" id="{600A7BBD-1B5A-C642-8A04-56D3892B582C}"/>
              </a:ext>
            </a:extLst>
          </p:cNvPr>
          <p:cNvSpPr txBox="1"/>
          <p:nvPr/>
        </p:nvSpPr>
        <p:spPr>
          <a:xfrm>
            <a:off x="246832" y="22008111"/>
            <a:ext cx="10914894" cy="2328073"/>
          </a:xfrm>
          <a:prstGeom prst="rect">
            <a:avLst/>
          </a:prstGeom>
          <a:solidFill>
            <a:schemeClr val="bg1"/>
          </a:solidFill>
        </p:spPr>
        <p:txBody>
          <a:bodyPr wrap="square" rtlCol="0">
            <a:spAutoFit/>
          </a:bodyPr>
          <a:lstStyle/>
          <a:p>
            <a:r>
              <a:rPr lang="en-GB" sz="3632" dirty="0"/>
              <a:t>Figure 1:</a:t>
            </a:r>
          </a:p>
          <a:p>
            <a:r>
              <a:rPr lang="en-GB" sz="3632" dirty="0"/>
              <a:t>Shows the percentage of patients placed on an ERAS pathway by month of surgery –  consistently above national average since recruitment to PQIP in 2017. </a:t>
            </a:r>
          </a:p>
        </p:txBody>
      </p:sp>
      <p:sp>
        <p:nvSpPr>
          <p:cNvPr id="27" name="TextBox 26">
            <a:extLst>
              <a:ext uri="{FF2B5EF4-FFF2-40B4-BE49-F238E27FC236}">
                <a16:creationId xmlns:a16="http://schemas.microsoft.com/office/drawing/2014/main" id="{5ABD974E-2447-2448-87D5-B461B578413A}"/>
              </a:ext>
            </a:extLst>
          </p:cNvPr>
          <p:cNvSpPr txBox="1"/>
          <p:nvPr/>
        </p:nvSpPr>
        <p:spPr>
          <a:xfrm>
            <a:off x="10272243" y="17115756"/>
            <a:ext cx="9968090" cy="6479979"/>
          </a:xfrm>
          <a:prstGeom prst="rect">
            <a:avLst/>
          </a:prstGeom>
          <a:solidFill>
            <a:schemeClr val="bg1"/>
          </a:solidFill>
        </p:spPr>
        <p:txBody>
          <a:bodyPr wrap="square" rtlCol="0">
            <a:spAutoFit/>
          </a:bodyPr>
          <a:lstStyle/>
          <a:p>
            <a:pPr algn="just"/>
            <a:r>
              <a:rPr lang="en-GB" sz="4151" b="1" dirty="0"/>
              <a:t>The importance of DrEaMing </a:t>
            </a:r>
            <a:r>
              <a:rPr lang="en-GB" sz="2400" dirty="0"/>
              <a:t>(</a:t>
            </a:r>
            <a:r>
              <a:rPr lang="en-GB" sz="2000" dirty="0"/>
              <a:t>Gustafsson U.O. et al., 2018)</a:t>
            </a:r>
            <a:r>
              <a:rPr lang="en-GB" sz="2400" dirty="0"/>
              <a:t>:</a:t>
            </a:r>
            <a:endParaRPr lang="en-GB" sz="4151" dirty="0"/>
          </a:p>
          <a:p>
            <a:pPr marL="593102" indent="-593102" algn="just">
              <a:buFont typeface="Arial" panose="020B0604020202020204" pitchFamily="34" charset="0"/>
              <a:buChar char="•"/>
            </a:pPr>
            <a:r>
              <a:rPr lang="en-GB" sz="4151" dirty="0"/>
              <a:t>A delay in the resumption of a normal oral diet after major surgery is associated with increased rates of infectious complications and delayed recovery </a:t>
            </a:r>
          </a:p>
          <a:p>
            <a:pPr marL="593102" indent="-593102" algn="just">
              <a:buFont typeface="Arial" panose="020B0604020202020204" pitchFamily="34" charset="0"/>
              <a:buChar char="•"/>
            </a:pPr>
            <a:r>
              <a:rPr lang="en-GB" sz="4151" dirty="0"/>
              <a:t>Prolonged immobilisation is associated with increased risk of pulmonary complications, decreased skeletal muscle strength, and venous thromboembolism </a:t>
            </a:r>
          </a:p>
          <a:p>
            <a:pPr algn="just"/>
            <a:endParaRPr lang="en-GB" sz="4151" dirty="0"/>
          </a:p>
        </p:txBody>
      </p:sp>
      <p:pic>
        <p:nvPicPr>
          <p:cNvPr id="26" name="Picture 4" descr="See the source image">
            <a:extLst>
              <a:ext uri="{FF2B5EF4-FFF2-40B4-BE49-F238E27FC236}">
                <a16:creationId xmlns:a16="http://schemas.microsoft.com/office/drawing/2014/main" id="{1F49E5BB-B7F9-4F4E-8EDE-D7101582E9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44617" y="-3174003"/>
            <a:ext cx="4971246" cy="2755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0273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c49a593-3265-4a49-b71d-8db4c0af5911">
      <Terms xmlns="http://schemas.microsoft.com/office/infopath/2007/PartnerControls"/>
    </lcf76f155ced4ddcb4097134ff3c332f>
    <TaxCatchAll xmlns="eef307fe-dfcd-4dc4-b0dc-232c2dad2b8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39E85942EA2042BB0575791D718127" ma:contentTypeVersion="16" ma:contentTypeDescription="Create a new document." ma:contentTypeScope="" ma:versionID="12ab945d2efe0ef10a297c059136f865">
  <xsd:schema xmlns:xsd="http://www.w3.org/2001/XMLSchema" xmlns:xs="http://www.w3.org/2001/XMLSchema" xmlns:p="http://schemas.microsoft.com/office/2006/metadata/properties" xmlns:ns2="ec49a593-3265-4a49-b71d-8db4c0af5911" xmlns:ns3="eef307fe-dfcd-4dc4-b0dc-232c2dad2b81" targetNamespace="http://schemas.microsoft.com/office/2006/metadata/properties" ma:root="true" ma:fieldsID="9fb502e339f467c4a23c9469629d027a" ns2:_="" ns3:_="">
    <xsd:import namespace="ec49a593-3265-4a49-b71d-8db4c0af5911"/>
    <xsd:import namespace="eef307fe-dfcd-4dc4-b0dc-232c2dad2b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49a593-3265-4a49-b71d-8db4c0af59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1edd084-375f-4d55-8c57-698fcc9f02c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f307fe-dfcd-4dc4-b0dc-232c2dad2b8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e914966-92ef-45d4-8a8f-bd5c406bf076}" ma:internalName="TaxCatchAll" ma:showField="CatchAllData" ma:web="eef307fe-dfcd-4dc4-b0dc-232c2dad2b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C024B4-70BC-4724-887E-157FC567A2A2}">
  <ds:schemaRefs>
    <ds:schemaRef ds:uri="http://schemas.microsoft.com/office/2006/documentManagement/types"/>
    <ds:schemaRef ds:uri="http://purl.org/dc/elements/1.1/"/>
    <ds:schemaRef ds:uri="http://schemas.openxmlformats.org/package/2006/metadata/core-properties"/>
    <ds:schemaRef ds:uri="http://purl.org/dc/dcmitype/"/>
    <ds:schemaRef ds:uri="http://schemas.microsoft.com/office/infopath/2007/PartnerControls"/>
    <ds:schemaRef ds:uri="eef307fe-dfcd-4dc4-b0dc-232c2dad2b81"/>
    <ds:schemaRef ds:uri="http://purl.org/dc/terms/"/>
    <ds:schemaRef ds:uri="ec49a593-3265-4a49-b71d-8db4c0af59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F763A0A-935E-4A9F-9FCD-678502D1198D}">
  <ds:schemaRefs>
    <ds:schemaRef ds:uri="http://schemas.microsoft.com/sharepoint/v3/contenttype/forms"/>
  </ds:schemaRefs>
</ds:datastoreItem>
</file>

<file path=customXml/itemProps3.xml><?xml version="1.0" encoding="utf-8"?>
<ds:datastoreItem xmlns:ds="http://schemas.openxmlformats.org/officeDocument/2006/customXml" ds:itemID="{27D7A149-4B6C-46B8-82E3-AAFCACF97D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49a593-3265-4a49-b71d-8db4c0af5911"/>
    <ds:schemaRef ds:uri="eef307fe-dfcd-4dc4-b0dc-232c2dad2b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1060</TotalTime>
  <Words>713</Words>
  <Application>Microsoft Office PowerPoint</Application>
  <PresentationFormat>Custom</PresentationFormat>
  <Paragraphs>27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Hetty Niblett</dc:creator>
  <cp:lastModifiedBy>Lia Bover Armstrong</cp:lastModifiedBy>
  <cp:revision>28</cp:revision>
  <dcterms:created xsi:type="dcterms:W3CDTF">2022-03-02T13:56:59Z</dcterms:created>
  <dcterms:modified xsi:type="dcterms:W3CDTF">2023-05-03T14:56:02Z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0x0101006F39E85942EA2042BB0575791D718127</vt:lpwstr>
  </property>
  <property fmtid="{D5CDD505-2E9C-101B-9397-08002B2CF9AE}" pid="3" name="MediaServiceImageTags">
    <vt:lpwstr/>
  </property>
</Properties>
</file>